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8" r:id="rId6"/>
    <p:sldId id="301" r:id="rId7"/>
    <p:sldId id="309" r:id="rId8"/>
    <p:sldId id="306" r:id="rId9"/>
    <p:sldId id="303" r:id="rId10"/>
    <p:sldId id="310" r:id="rId11"/>
    <p:sldId id="311" r:id="rId12"/>
    <p:sldId id="304" r:id="rId13"/>
    <p:sldId id="312" r:id="rId14"/>
    <p:sldId id="30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Bootcamp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Final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Loan Prediction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7154E-06F2-36B1-25DD-7ACF2E74C9C1}"/>
              </a:ext>
            </a:extLst>
          </p:cNvPr>
          <p:cNvSpPr txBox="1"/>
          <p:nvPr/>
        </p:nvSpPr>
        <p:spPr>
          <a:xfrm>
            <a:off x="186612" y="4901695"/>
            <a:ext cx="18771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Team #6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Michael Okoro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Ravish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Sikha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Jeremy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Wagerik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238220"/>
              </p:ext>
            </p:extLst>
          </p:nvPr>
        </p:nvGraphicFramePr>
        <p:xfrm>
          <a:off x="211494" y="1284894"/>
          <a:ext cx="11756571" cy="718524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21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most common type of loan taken?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400" dirty="0"/>
                        <a:t>    </a:t>
                      </a:r>
                      <a:r>
                        <a:rPr lang="en-US" sz="1800" dirty="0"/>
                        <a:t>Debt Consolidation was the overwhelming leader with 54,811 loans issued.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type of loan is most risky?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Medical Loans were most risky according to the percent of loans in “Late” status to total category loans with .74%.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Are Joint applicants less likely to default?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Joint applicants made up a very small percentage of “Late” status loans and only appeared in 2 categories as being      late, Credit Card and Debt Consolidation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correlation between Debt to Income Ratio(DTI) and Annual Income?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correlation was found.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23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Dashboard Outline - Tableau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557296"/>
              </p:ext>
            </p:extLst>
          </p:nvPr>
        </p:nvGraphicFramePr>
        <p:xfrm>
          <a:off x="223934" y="1284894"/>
          <a:ext cx="11756571" cy="5003939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80405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505910">
                <a:tc>
                  <a:txBody>
                    <a:bodyPr/>
                    <a:lstStyle/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693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3E139E-920F-91E0-6D49-D20BB0FE1B16}"/>
              </a:ext>
            </a:extLst>
          </p:cNvPr>
          <p:cNvSpPr txBox="1"/>
          <p:nvPr/>
        </p:nvSpPr>
        <p:spPr>
          <a:xfrm>
            <a:off x="223934" y="2077665"/>
            <a:ext cx="656269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Interactive Elements: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Filters on Loan Stats Map and Loan Delinquencies stacked bar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Pop-up markers on Map show additional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C33C1-A360-9820-8C05-841CFDA1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78" y="3000994"/>
            <a:ext cx="11819644" cy="33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6" y="339857"/>
            <a:ext cx="11719248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Topic and Description of 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50762"/>
              </p:ext>
            </p:extLst>
          </p:nvPr>
        </p:nvGraphicFramePr>
        <p:xfrm>
          <a:off x="233266" y="1256902"/>
          <a:ext cx="11719248" cy="508554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19248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Focus: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Predicting whether a new loan applicant defaults on their loan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Supervised Machine Learning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on Loan Status based on the applicant’s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 new applicant’s loan approval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7085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Source: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Lending Club’s loan issuance in 2017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 columns &amp; 96,779 rows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loan applicant’s information of 49 states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 Debt to Income Ratio, delinquency record, and employment status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83AC9A-FD0B-DC3C-3504-D681CAFA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869" y="140049"/>
            <a:ext cx="2360645" cy="11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9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Project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109047"/>
              </p:ext>
            </p:extLst>
          </p:nvPr>
        </p:nvGraphicFramePr>
        <p:xfrm>
          <a:off x="223934" y="1284894"/>
          <a:ext cx="11747241" cy="441424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4724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47243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Joint Applicants have an easier time getting approved for loans than Individual applicants? Are they more likely to stay current?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does the credit grade affect the interest rate?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What’s the most common type of loan taken?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type of loan has is the most risky?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is the correlation between Debt to Income Ratio(DTI) and Annual Income?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9DB53E5-C2C8-84B7-C93F-E96AC623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555" y="3088433"/>
            <a:ext cx="5019955" cy="16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5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Technologies Used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934" y="1284894"/>
          <a:ext cx="11756571" cy="4156475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Supervised Machine Learning -  Logistical Regression(Oversampling), Decision Trees, Random Forest Classification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–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B60DE3E-D5E1-39D2-90E7-38338CF1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61" y="1992933"/>
            <a:ext cx="2522823" cy="942163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861951B-AC66-629F-1E24-B8B11C83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61" y="5463653"/>
            <a:ext cx="3296816" cy="7733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C094AA-F0A9-B7D5-3D47-CE988A55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46" y="3284494"/>
            <a:ext cx="1911207" cy="8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47D37E-E322-20B8-64B7-26373F00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1" y="3429000"/>
            <a:ext cx="988644" cy="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2904DA-801D-D6EB-95CD-39F9AC0F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09" y="4105123"/>
            <a:ext cx="1288313" cy="12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36F63D-0F10-7EC3-6C4B-ADC7D97B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068" y="3253337"/>
            <a:ext cx="851786" cy="85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29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Exploration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4942"/>
              </p:ext>
            </p:extLst>
          </p:nvPr>
        </p:nvGraphicFramePr>
        <p:xfrm>
          <a:off x="223934" y="1284894"/>
          <a:ext cx="11756571" cy="511260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During the initial data exploration, the following was discovered: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dataset shape was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and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columns did not contain any values.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 columns had mixed data types.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Approximately 20 columns had excessive null values.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many columns that contained repetitive or unnecessary information.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column names needed to be changed to more easily represented the data they contained.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9D8309C-D446-5205-1F7E-93B24AEA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80" y="2437277"/>
            <a:ext cx="2560842" cy="669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3C4AE-7107-D3C0-6C8A-AEB575FC1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005" y="2997656"/>
            <a:ext cx="4346500" cy="16870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C4C19F-2C3C-4AB3-9BCD-3A0303BAD04F}"/>
              </a:ext>
            </a:extLst>
          </p:cNvPr>
          <p:cNvCxnSpPr>
            <a:cxnSpLocks/>
          </p:cNvCxnSpPr>
          <p:nvPr/>
        </p:nvCxnSpPr>
        <p:spPr>
          <a:xfrm flipV="1">
            <a:off x="5943600" y="4012163"/>
            <a:ext cx="1690405" cy="4478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9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976015"/>
              </p:ext>
            </p:extLst>
          </p:nvPr>
        </p:nvGraphicFramePr>
        <p:xfrm>
          <a:off x="233265" y="1284894"/>
          <a:ext cx="11756572" cy="514308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2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Actions taken during data cleaning process: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column was dropped, and values were given to the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 with data type “int64”.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20 columns that were not necessary to our story or model or were repetitive.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Removed string value “months” from term column leaving only the integer value.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title and Employment Length columns had null values filled in with the word “None”.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Joint Verification status column had null values filled in with “Not Applicable” for individual applications.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columns with null values showing how many of a particular record the applicant had were filled in with a “0”.  Example – Number of Charge-offs, if applicant did not have any, the cell was empty. In these cases, putting a zero would allow us to keep that column as a factor without skewing the result.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31 column names changed to be more descriptive of their values.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66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 – AWS RDS &amp; S3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693854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Database &amp; data storage on the cloud (AWS Free tier)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the RDS –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pgAdmin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 on AWS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Schema file, showcasing the tables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&amp; its correlation is uploaded on GitHub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 file used for training the ML model has been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uploaded to S3</a:t>
                      </a: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DCA77DB-C329-0FDC-5834-2D3522A2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36" y="1951902"/>
            <a:ext cx="5417099" cy="44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131448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ERD of Tables created in SQL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database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C2CFFC-0EA0-ABA1-3658-A69B967B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61" y="1963999"/>
            <a:ext cx="8282474" cy="43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5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Important Factors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983214"/>
              </p:ext>
            </p:extLst>
          </p:nvPr>
        </p:nvGraphicFramePr>
        <p:xfrm>
          <a:off x="223934" y="1284894"/>
          <a:ext cx="11756571" cy="2266058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21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AA22FC6-031E-3BB8-5A9D-2D5F26FE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16" y="2743201"/>
            <a:ext cx="5090601" cy="3545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9287C-2712-1931-2187-EA1740DDFF1B}"/>
              </a:ext>
            </a:extLst>
          </p:cNvPr>
          <p:cNvSpPr txBox="1"/>
          <p:nvPr/>
        </p:nvSpPr>
        <p:spPr>
          <a:xfrm>
            <a:off x="485193" y="2743201"/>
            <a:ext cx="6209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results showed that Debt to Income Ratio was the most important factor in the machine learning model at 7.7%.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applicants Total Open Balance excluding their mortgage account was 2</a:t>
            </a:r>
            <a:r>
              <a:rPr lang="en-US" sz="2000" baseline="30000" dirty="0"/>
              <a:t>nd</a:t>
            </a:r>
            <a:r>
              <a:rPr lang="en-US" sz="2000" dirty="0"/>
              <a:t> at 7.5%.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Monthly Payment was 7.4%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5 Factors had to do with the applicants open balance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10 referred to the number of open accounts the applicant had.</a:t>
            </a:r>
          </a:p>
        </p:txBody>
      </p:sp>
    </p:spTree>
    <p:extLst>
      <p:ext uri="{BB962C8B-B14F-4D97-AF65-F5344CB8AC3E}">
        <p14:creationId xmlns:p14="http://schemas.microsoft.com/office/powerpoint/2010/main" val="113258801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{F7B96F2F-1428-492D-A124-B0305E868CEA}tf22712842_win32</Template>
  <TotalTime>3111</TotalTime>
  <Words>733</Words>
  <Application>Microsoft Office PowerPoint</Application>
  <PresentationFormat>Widescreen</PresentationFormat>
  <Paragraphs>105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Wingdings</vt:lpstr>
      <vt:lpstr>1_RetrospectVTI</vt:lpstr>
      <vt:lpstr>Bootcamp Final Project</vt:lpstr>
      <vt:lpstr>Topic and Description of Data</vt:lpstr>
      <vt:lpstr>Project Questions</vt:lpstr>
      <vt:lpstr>Technologies Used</vt:lpstr>
      <vt:lpstr>Data Exploration</vt:lpstr>
      <vt:lpstr>Data Cleaning</vt:lpstr>
      <vt:lpstr>Database – AWS RDS &amp; S3</vt:lpstr>
      <vt:lpstr>Database</vt:lpstr>
      <vt:lpstr>Important Factors</vt:lpstr>
      <vt:lpstr>Results</vt:lpstr>
      <vt:lpstr>Dashboard Outline -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Final Project</dc:title>
  <dc:creator>jwag 2128</dc:creator>
  <cp:lastModifiedBy>jwag 2128</cp:lastModifiedBy>
  <cp:revision>21</cp:revision>
  <dcterms:created xsi:type="dcterms:W3CDTF">2022-10-25T00:20:01Z</dcterms:created>
  <dcterms:modified xsi:type="dcterms:W3CDTF">2022-11-08T00:46:44Z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